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handoutMasterIdLst>
    <p:handoutMasterId r:id="rId5"/>
  </p:handoutMasterIdLst>
  <p:sldIdLst>
    <p:sldId id="288" r:id="rId2"/>
    <p:sldId id="290" r:id="rId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Łukasik Michał" initials="ŁM" lastIdx="1" clrIdx="0">
    <p:extLst>
      <p:ext uri="{19B8F6BF-5375-455C-9EA6-DF929625EA0E}">
        <p15:presenceInfo xmlns:p15="http://schemas.microsoft.com/office/powerpoint/2012/main" userId="S-1-5-21-2141459047-2080261149-618671499-105149" providerId="AD"/>
      </p:ext>
    </p:extLst>
  </p:cmAuthor>
  <p:cmAuthor id="2" name="Zielińska  Katarzyna" initials="ZK" lastIdx="3" clrIdx="1">
    <p:extLst>
      <p:ext uri="{19B8F6BF-5375-455C-9EA6-DF929625EA0E}">
        <p15:presenceInfo xmlns:p15="http://schemas.microsoft.com/office/powerpoint/2012/main" userId="S-1-5-21-2141459047-2080261149-618671499-23014" providerId="AD"/>
      </p:ext>
    </p:extLst>
  </p:cmAuthor>
  <p:cmAuthor id="3" name="Pienkowska Katarzyna (BE)" initials="PK(" lastIdx="14" clrIdx="2">
    <p:extLst>
      <p:ext uri="{19B8F6BF-5375-455C-9EA6-DF929625EA0E}">
        <p15:presenceInfo xmlns:p15="http://schemas.microsoft.com/office/powerpoint/2012/main" userId="S-1-5-21-2141459047-2080261149-618671499-158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17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26" autoAdjust="0"/>
  </p:normalViewPr>
  <p:slideViewPr>
    <p:cSldViewPr snapToGrid="0">
      <p:cViewPr varScale="1">
        <p:scale>
          <a:sx n="86" d="100"/>
          <a:sy n="86" d="100"/>
        </p:scale>
        <p:origin x="3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39C4A-780C-4B23-8122-ACA29563BB39}" type="datetimeFigureOut">
              <a:rPr lang="pl-PL" smtClean="0"/>
              <a:t>02.09.2020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4E686D-74B4-4285-B68D-685CE9650D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6850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F2C91-A194-4323-9235-C61F365170A5}" type="datetimeFigureOut">
              <a:rPr lang="pl-PL" smtClean="0"/>
              <a:t>02.09.2020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86D933-642A-460D-941E-64B7D7C69A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126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6D933-642A-460D-941E-64B7D7C69A34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8193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6D933-642A-460D-941E-64B7D7C69A34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495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4EB2-3B3D-4256-89E2-38DEB826FA40}" type="datetimeFigureOut">
              <a:rPr lang="pl-PL" smtClean="0"/>
              <a:t>02.09.2020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300-9493-473C-9200-DDC2D800EA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9653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4EB2-3B3D-4256-89E2-38DEB826FA40}" type="datetimeFigureOut">
              <a:rPr lang="pl-PL" smtClean="0"/>
              <a:t>02.09.2020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300-9493-473C-9200-DDC2D800EA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3302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4EB2-3B3D-4256-89E2-38DEB826FA40}" type="datetimeFigureOut">
              <a:rPr lang="pl-PL" smtClean="0"/>
              <a:t>02.09.2020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300-9493-473C-9200-DDC2D800EA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165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4EB2-3B3D-4256-89E2-38DEB826FA40}" type="datetimeFigureOut">
              <a:rPr lang="pl-PL" smtClean="0"/>
              <a:t>02.09.2020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300-9493-473C-9200-DDC2D800EA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681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4EB2-3B3D-4256-89E2-38DEB826FA40}" type="datetimeFigureOut">
              <a:rPr lang="pl-PL" smtClean="0"/>
              <a:t>02.09.2020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300-9493-473C-9200-DDC2D800EA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4240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4EB2-3B3D-4256-89E2-38DEB826FA40}" type="datetimeFigureOut">
              <a:rPr lang="pl-PL" smtClean="0"/>
              <a:t>02.09.2020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300-9493-473C-9200-DDC2D800EA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89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4EB2-3B3D-4256-89E2-38DEB826FA40}" type="datetimeFigureOut">
              <a:rPr lang="pl-PL" smtClean="0"/>
              <a:t>02.09.2020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300-9493-473C-9200-DDC2D800EA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9686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4EB2-3B3D-4256-89E2-38DEB826FA40}" type="datetimeFigureOut">
              <a:rPr lang="pl-PL" smtClean="0"/>
              <a:t>02.09.2020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300-9493-473C-9200-DDC2D800EA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313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4EB2-3B3D-4256-89E2-38DEB826FA40}" type="datetimeFigureOut">
              <a:rPr lang="pl-PL" smtClean="0"/>
              <a:t>02.09.2020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300-9493-473C-9200-DDC2D800EA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6634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4EB2-3B3D-4256-89E2-38DEB826FA40}" type="datetimeFigureOut">
              <a:rPr lang="pl-PL" smtClean="0"/>
              <a:t>02.09.2020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300-9493-473C-9200-DDC2D800EA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8945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4EB2-3B3D-4256-89E2-38DEB826FA40}" type="datetimeFigureOut">
              <a:rPr lang="pl-PL" smtClean="0"/>
              <a:t>02.09.2020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300-9493-473C-9200-DDC2D800EA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3970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B4EB2-3B3D-4256-89E2-38DEB826FA40}" type="datetimeFigureOut">
              <a:rPr lang="pl-PL" smtClean="0"/>
              <a:t>02.09.2020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89300-9493-473C-9200-DDC2D800EA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8078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ekretariatbe@um.warszawa.p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6337300"/>
            <a:ext cx="12192000" cy="547688"/>
          </a:xfrm>
          <a:prstGeom prst="rect">
            <a:avLst/>
          </a:prstGeom>
          <a:solidFill>
            <a:srgbClr val="E317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pic>
        <p:nvPicPr>
          <p:cNvPr id="13" name="Picture 7" descr="Syrenka-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9647" y="6157913"/>
            <a:ext cx="636588" cy="89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Podtytuł 4"/>
          <p:cNvSpPr txBox="1">
            <a:spLocks/>
          </p:cNvSpPr>
          <p:nvPr/>
        </p:nvSpPr>
        <p:spPr bwMode="auto">
          <a:xfrm>
            <a:off x="4670580" y="6337300"/>
            <a:ext cx="2833644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l-PL" altLang="pl-PL" sz="1000" b="1" dirty="0"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m.st. Warszawa | EDUKACJA</a:t>
            </a:r>
            <a:endParaRPr lang="pl-PL" altLang="pl-PL" sz="1000" dirty="0">
              <a:solidFill>
                <a:schemeClr val="bg1"/>
              </a:solidFill>
              <a:latin typeface="Calibri" panose="020F0502020204030204" pitchFamily="34" charset="0"/>
              <a:ea typeface="Arial Unicode MS" pitchFamily="34" charset="-128"/>
              <a:cs typeface="Calibri" panose="020F0502020204030204" pitchFamily="34" charset="0"/>
            </a:endParaRPr>
          </a:p>
        </p:txBody>
      </p:sp>
      <p:sp>
        <p:nvSpPr>
          <p:cNvPr id="15" name="Podtytuł 4"/>
          <p:cNvSpPr txBox="1">
            <a:spLocks/>
          </p:cNvSpPr>
          <p:nvPr/>
        </p:nvSpPr>
        <p:spPr bwMode="auto">
          <a:xfrm>
            <a:off x="337131" y="727351"/>
            <a:ext cx="11642041" cy="627183"/>
          </a:xfrm>
          <a:prstGeom prst="rect">
            <a:avLst/>
          </a:prstGeom>
          <a:solidFill>
            <a:srgbClr val="E3171B"/>
          </a:solidFill>
          <a:ln/>
          <a:ex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fontAlgn="base"/>
            <a:r>
              <a:rPr lang="pl-PL" sz="2800" b="1" dirty="0">
                <a:solidFill>
                  <a:schemeClr val="bg1"/>
                </a:solidFill>
                <a:latin typeface="+mn-lt"/>
              </a:rPr>
              <a:t> Schemat komunikacji kryzysowej – COVID w placówkach oświatowych 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2" name="Podtytuł 4"/>
          <p:cNvSpPr txBox="1">
            <a:spLocks/>
          </p:cNvSpPr>
          <p:nvPr/>
        </p:nvSpPr>
        <p:spPr bwMode="auto">
          <a:xfrm>
            <a:off x="922589" y="6020440"/>
            <a:ext cx="11698224" cy="3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 indent="0" fontAlgn="base"/>
            <a:r>
              <a:rPr lang="pl-PL" sz="1100" dirty="0">
                <a:latin typeface="+mn-lt"/>
                <a:cs typeface="Arial" panose="020B0604020202020204" pitchFamily="34" charset="0"/>
              </a:rPr>
              <a:t>* O zaistniałym zdarzeniu należy niezwłocznie poinformować telefonicznie, a następnie sporządzić notatkę i przesłać drogą mailową do Biura Edukacji – </a:t>
            </a:r>
            <a:r>
              <a:rPr lang="pl-PL" sz="1100" dirty="0">
                <a:solidFill>
                  <a:srgbClr val="FF0000"/>
                </a:solidFill>
                <a:latin typeface="+mn-lt"/>
                <a:cs typeface="Arial" panose="020B0604020202020204" pitchFamily="34" charset="0"/>
                <a:hlinkClick r:id="rId4"/>
              </a:rPr>
              <a:t>sekretariat.BE@um.warszawa.pl</a:t>
            </a:r>
            <a:r>
              <a:rPr lang="pl-PL" sz="110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4101" name="Rectangle 84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102" name="Rectangle 86"/>
          <p:cNvSpPr>
            <a:spLocks noChangeArrowheads="1"/>
          </p:cNvSpPr>
          <p:nvPr/>
        </p:nvSpPr>
        <p:spPr bwMode="auto">
          <a:xfrm>
            <a:off x="152400" y="609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03" name="Rectangle 87"/>
          <p:cNvSpPr>
            <a:spLocks noChangeArrowheads="1"/>
          </p:cNvSpPr>
          <p:nvPr/>
        </p:nvSpPr>
        <p:spPr bwMode="auto">
          <a:xfrm>
            <a:off x="152400" y="820579"/>
            <a:ext cx="18473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91000" algn="l"/>
              </a:tabLst>
            </a:pPr>
            <a:endParaRPr kumimoji="0" lang="pl-PL" altLang="pl-P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91000" algn="l"/>
              </a:tabLst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07" name="Rectangle 99"/>
          <p:cNvSpPr>
            <a:spLocks noChangeArrowheads="1"/>
          </p:cNvSpPr>
          <p:nvPr/>
        </p:nvSpPr>
        <p:spPr bwMode="auto">
          <a:xfrm>
            <a:off x="152400" y="1200834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83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83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83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83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83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83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83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83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83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38575" algn="l"/>
              </a:tabLst>
            </a:pP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6" name="Schemat blokowy: proces 185"/>
          <p:cNvSpPr/>
          <p:nvPr/>
        </p:nvSpPr>
        <p:spPr>
          <a:xfrm>
            <a:off x="1310640" y="2152459"/>
            <a:ext cx="2615989" cy="3646150"/>
          </a:xfrm>
          <a:prstGeom prst="flowChartProcess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r>
              <a:rPr lang="pl-PL" sz="1400" dirty="0">
                <a:solidFill>
                  <a:schemeClr val="bg1"/>
                </a:solidFill>
              </a:rPr>
              <a:t>Dyrektor szkoły/przedszkola niezwłocznie informuje o zaistniałym zdarzeniu: </a:t>
            </a:r>
          </a:p>
          <a:p>
            <a:pPr lvl="0"/>
            <a:endParaRPr lang="pl-PL" sz="1400" dirty="0">
              <a:solidFill>
                <a:schemeClr val="bg1"/>
              </a:solidFill>
            </a:endParaRPr>
          </a:p>
          <a:p>
            <a:pPr lvl="0"/>
            <a:r>
              <a:rPr lang="pl-PL" sz="1400" dirty="0">
                <a:solidFill>
                  <a:schemeClr val="bg1"/>
                </a:solidFill>
              </a:rPr>
              <a:t>1.Państwowego Powiatowego Inspektora Sanitarnego.</a:t>
            </a:r>
          </a:p>
          <a:p>
            <a:pPr lvl="0"/>
            <a:r>
              <a:rPr lang="pl-PL" sz="1400" dirty="0">
                <a:solidFill>
                  <a:schemeClr val="bg1"/>
                </a:solidFill>
              </a:rPr>
              <a:t>Ponadto powiadamia:</a:t>
            </a:r>
          </a:p>
        </p:txBody>
      </p:sp>
      <p:sp>
        <p:nvSpPr>
          <p:cNvPr id="189" name="Schemat blokowy: proces 188"/>
          <p:cNvSpPr/>
          <p:nvPr/>
        </p:nvSpPr>
        <p:spPr>
          <a:xfrm>
            <a:off x="5135843" y="2152459"/>
            <a:ext cx="2124542" cy="2122457"/>
          </a:xfrm>
          <a:prstGeom prst="flowChartProcess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r>
              <a:rPr lang="pl-PL" sz="1400" dirty="0">
                <a:solidFill>
                  <a:schemeClr val="bg1"/>
                </a:solidFill>
              </a:rPr>
              <a:t>2.Naczelnika/pracownika Wydziału Oświaty w Dzielnicy*</a:t>
            </a:r>
          </a:p>
        </p:txBody>
      </p:sp>
      <p:sp>
        <p:nvSpPr>
          <p:cNvPr id="190" name="Schemat blokowy: proces 189"/>
          <p:cNvSpPr/>
          <p:nvPr/>
        </p:nvSpPr>
        <p:spPr>
          <a:xfrm>
            <a:off x="5135843" y="4765253"/>
            <a:ext cx="2124542" cy="1045141"/>
          </a:xfrm>
          <a:prstGeom prst="flowChartProcess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r>
              <a:rPr lang="pl-PL" sz="1400" dirty="0">
                <a:solidFill>
                  <a:schemeClr val="bg1"/>
                </a:solidFill>
              </a:rPr>
              <a:t>3.Kuratorium Oświaty w Warszawie o podjętej decyzji</a:t>
            </a:r>
          </a:p>
        </p:txBody>
      </p:sp>
      <p:sp>
        <p:nvSpPr>
          <p:cNvPr id="195" name="Schemat blokowy: proces 194"/>
          <p:cNvSpPr/>
          <p:nvPr/>
        </p:nvSpPr>
        <p:spPr>
          <a:xfrm>
            <a:off x="8444398" y="3582157"/>
            <a:ext cx="2124542" cy="1045141"/>
          </a:xfrm>
          <a:prstGeom prst="flowChartProcess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r>
              <a:rPr lang="pl-PL" sz="1400" dirty="0">
                <a:solidFill>
                  <a:schemeClr val="bg1"/>
                </a:solidFill>
              </a:rPr>
              <a:t>Burmistrza Dzielnicy</a:t>
            </a:r>
          </a:p>
        </p:txBody>
      </p:sp>
      <p:sp>
        <p:nvSpPr>
          <p:cNvPr id="4125" name="Strzałka w prawo 4124"/>
          <p:cNvSpPr/>
          <p:nvPr/>
        </p:nvSpPr>
        <p:spPr>
          <a:xfrm>
            <a:off x="3851149" y="2884209"/>
            <a:ext cx="1299116" cy="658956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>
              <a:solidFill>
                <a:schemeClr val="bg1"/>
              </a:solidFill>
            </a:endParaRPr>
          </a:p>
        </p:txBody>
      </p:sp>
      <p:sp>
        <p:nvSpPr>
          <p:cNvPr id="206" name="Strzałka w prawo 205"/>
          <p:cNvSpPr/>
          <p:nvPr/>
        </p:nvSpPr>
        <p:spPr>
          <a:xfrm>
            <a:off x="3875321" y="4994343"/>
            <a:ext cx="1260522" cy="658956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>
              <a:solidFill>
                <a:schemeClr val="bg1"/>
              </a:solidFill>
            </a:endParaRPr>
          </a:p>
        </p:txBody>
      </p:sp>
      <p:sp>
        <p:nvSpPr>
          <p:cNvPr id="207" name="Strzałka w prawo 206"/>
          <p:cNvSpPr/>
          <p:nvPr/>
        </p:nvSpPr>
        <p:spPr>
          <a:xfrm>
            <a:off x="7216645" y="2504444"/>
            <a:ext cx="1227753" cy="658956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>
              <a:solidFill>
                <a:schemeClr val="bg1"/>
              </a:solidFill>
            </a:endParaRPr>
          </a:p>
        </p:txBody>
      </p:sp>
      <p:sp>
        <p:nvSpPr>
          <p:cNvPr id="213" name="Strzałka w prawo 212"/>
          <p:cNvSpPr/>
          <p:nvPr/>
        </p:nvSpPr>
        <p:spPr>
          <a:xfrm>
            <a:off x="7220784" y="3681595"/>
            <a:ext cx="1248816" cy="658956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>
              <a:solidFill>
                <a:schemeClr val="bg1"/>
              </a:solidFill>
            </a:endParaRPr>
          </a:p>
        </p:txBody>
      </p:sp>
      <p:sp>
        <p:nvSpPr>
          <p:cNvPr id="22" name="Schemat blokowy: proces 21"/>
          <p:cNvSpPr/>
          <p:nvPr/>
        </p:nvSpPr>
        <p:spPr>
          <a:xfrm>
            <a:off x="8444398" y="2152459"/>
            <a:ext cx="2124542" cy="1045141"/>
          </a:xfrm>
          <a:prstGeom prst="flowChartProcess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r>
              <a:rPr lang="pl-PL" sz="1400" dirty="0">
                <a:solidFill>
                  <a:schemeClr val="bg1"/>
                </a:solidFill>
              </a:rPr>
              <a:t>Dyrektora Biura Edukacji/Naczelnika/</a:t>
            </a:r>
          </a:p>
          <a:p>
            <a:pPr lvl="0"/>
            <a:r>
              <a:rPr lang="pl-PL" sz="1400" dirty="0">
                <a:solidFill>
                  <a:schemeClr val="bg1"/>
                </a:solidFill>
              </a:rPr>
              <a:t>Pracownika wydziału w BE*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569930" y="205903"/>
            <a:ext cx="11034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i="1" dirty="0"/>
              <a:t>Załącznik nr 4 do Procedury organizacji pracy przedszkoli/szkół prowadzonych przez m.st. Warszawę od 1 września 2020 r. i postępowania prewencyjnego pracowników przedszkoli/szkół oraz rodziców/opiekunów prawnych w czasie zagrożenia epidemicznego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4070450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6337300"/>
            <a:ext cx="12192000" cy="547688"/>
          </a:xfrm>
          <a:prstGeom prst="rect">
            <a:avLst/>
          </a:prstGeom>
          <a:solidFill>
            <a:srgbClr val="E317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pic>
        <p:nvPicPr>
          <p:cNvPr id="13" name="Picture 7" descr="Syrenka-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9647" y="6157913"/>
            <a:ext cx="636588" cy="89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Podtytuł 4"/>
          <p:cNvSpPr txBox="1">
            <a:spLocks/>
          </p:cNvSpPr>
          <p:nvPr/>
        </p:nvSpPr>
        <p:spPr bwMode="auto">
          <a:xfrm>
            <a:off x="4670580" y="6337300"/>
            <a:ext cx="2833644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l-PL" altLang="pl-PL" sz="1000" b="1" dirty="0"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rPr>
              <a:t>m.st. Warszawa | EDUKACJA</a:t>
            </a:r>
            <a:endParaRPr lang="pl-PL" altLang="pl-PL" sz="1000" dirty="0">
              <a:solidFill>
                <a:schemeClr val="bg1"/>
              </a:solidFill>
              <a:latin typeface="Calibri" panose="020F0502020204030204" pitchFamily="34" charset="0"/>
              <a:ea typeface="Arial Unicode MS" pitchFamily="34" charset="-128"/>
              <a:cs typeface="Calibri" panose="020F0502020204030204" pitchFamily="34" charset="0"/>
            </a:endParaRPr>
          </a:p>
        </p:txBody>
      </p:sp>
      <p:sp>
        <p:nvSpPr>
          <p:cNvPr id="15" name="Podtytuł 4"/>
          <p:cNvSpPr txBox="1">
            <a:spLocks/>
          </p:cNvSpPr>
          <p:nvPr/>
        </p:nvSpPr>
        <p:spPr bwMode="auto">
          <a:xfrm>
            <a:off x="148212" y="601471"/>
            <a:ext cx="11642041" cy="748009"/>
          </a:xfrm>
          <a:prstGeom prst="rect">
            <a:avLst/>
          </a:prstGeom>
          <a:solidFill>
            <a:srgbClr val="E3171B"/>
          </a:solidFill>
          <a:ln/>
          <a:ex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fontAlgn="base"/>
            <a:r>
              <a:rPr lang="pl-PL" sz="2800" b="1" dirty="0">
                <a:solidFill>
                  <a:schemeClr val="bg1"/>
                </a:solidFill>
                <a:latin typeface="+mn-lt"/>
              </a:rPr>
              <a:t>Schemat komunikacji kryzysowej -COVID w placówkach oświatowych </a:t>
            </a:r>
            <a:r>
              <a:rPr lang="pl-PL" sz="2800" b="1" u="sng" dirty="0">
                <a:solidFill>
                  <a:schemeClr val="bg1"/>
                </a:solidFill>
                <a:latin typeface="+mn-lt"/>
              </a:rPr>
              <a:t>prowadzonych przez BE</a:t>
            </a:r>
            <a:endParaRPr lang="pl-PL" sz="2800" b="1" dirty="0">
              <a:solidFill>
                <a:schemeClr val="bg1"/>
              </a:solidFill>
            </a:endParaRPr>
          </a:p>
        </p:txBody>
      </p:sp>
      <p:sp>
        <p:nvSpPr>
          <p:cNvPr id="12" name="Podtytuł 4"/>
          <p:cNvSpPr txBox="1">
            <a:spLocks/>
          </p:cNvSpPr>
          <p:nvPr/>
        </p:nvSpPr>
        <p:spPr bwMode="auto">
          <a:xfrm>
            <a:off x="612560" y="6017643"/>
            <a:ext cx="11177694" cy="3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 indent="0" algn="ctr" fontAlgn="base"/>
            <a:r>
              <a:rPr lang="pl-PL" sz="1100" dirty="0">
                <a:latin typeface="+mn-lt"/>
                <a:cs typeface="Arial" panose="020B0604020202020204" pitchFamily="34" charset="0"/>
              </a:rPr>
              <a:t>* O zaistniałym zdarzeniu należy niezwłocznie poinformować telefonicznie, a następnie sporządzić notatkę i przesłać drogą mailową</a:t>
            </a:r>
            <a:endParaRPr lang="pl-PL" sz="1100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101" name="Rectangle 84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102" name="Rectangle 86"/>
          <p:cNvSpPr>
            <a:spLocks noChangeArrowheads="1"/>
          </p:cNvSpPr>
          <p:nvPr/>
        </p:nvSpPr>
        <p:spPr bwMode="auto">
          <a:xfrm>
            <a:off x="152400" y="609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03" name="Rectangle 87"/>
          <p:cNvSpPr>
            <a:spLocks noChangeArrowheads="1"/>
          </p:cNvSpPr>
          <p:nvPr/>
        </p:nvSpPr>
        <p:spPr bwMode="auto">
          <a:xfrm>
            <a:off x="152400" y="1066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91000" algn="l"/>
              </a:tabLst>
            </a:pPr>
            <a:r>
              <a:rPr kumimoji="0" lang="pl-PL" altLang="pl-PL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pl-PL" altLang="pl-P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91000" algn="l"/>
              </a:tabLst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07" name="Rectangle 99"/>
          <p:cNvSpPr>
            <a:spLocks noChangeArrowheads="1"/>
          </p:cNvSpPr>
          <p:nvPr/>
        </p:nvSpPr>
        <p:spPr bwMode="auto">
          <a:xfrm>
            <a:off x="6306323" y="5744789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83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83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83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83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83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83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83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83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8385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38575" algn="l"/>
              </a:tabLst>
            </a:pP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6" name="Schemat blokowy: proces 185"/>
          <p:cNvSpPr/>
          <p:nvPr/>
        </p:nvSpPr>
        <p:spPr>
          <a:xfrm>
            <a:off x="2879668" y="1710264"/>
            <a:ext cx="2615989" cy="3646150"/>
          </a:xfrm>
          <a:prstGeom prst="flowChartProcess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r>
              <a:rPr lang="pl-PL" sz="1400" dirty="0">
                <a:solidFill>
                  <a:schemeClr val="bg1"/>
                </a:solidFill>
              </a:rPr>
              <a:t>Dyrektor szkoły/przedszkola niezwłocznie informuje o zaistniałym zdarzeniu:</a:t>
            </a:r>
          </a:p>
          <a:p>
            <a:pPr lvl="0"/>
            <a:r>
              <a:rPr lang="pl-PL" sz="1400" dirty="0">
                <a:solidFill>
                  <a:schemeClr val="bg1"/>
                </a:solidFill>
              </a:rPr>
              <a:t> </a:t>
            </a:r>
          </a:p>
          <a:p>
            <a:pPr lvl="0"/>
            <a:r>
              <a:rPr lang="pl-PL" sz="1400" dirty="0">
                <a:solidFill>
                  <a:schemeClr val="bg1"/>
                </a:solidFill>
              </a:rPr>
              <a:t>1.Państwowego Powiatowego Inspektora Sanitarnego.</a:t>
            </a:r>
          </a:p>
          <a:p>
            <a:pPr lvl="0"/>
            <a:r>
              <a:rPr lang="pl-PL" sz="1400" dirty="0">
                <a:solidFill>
                  <a:schemeClr val="bg1"/>
                </a:solidFill>
              </a:rPr>
              <a:t>Ponadto powiadamia:</a:t>
            </a:r>
          </a:p>
        </p:txBody>
      </p:sp>
      <p:sp>
        <p:nvSpPr>
          <p:cNvPr id="189" name="Schemat blokowy: proces 188"/>
          <p:cNvSpPr/>
          <p:nvPr/>
        </p:nvSpPr>
        <p:spPr>
          <a:xfrm>
            <a:off x="6704871" y="1710264"/>
            <a:ext cx="2124542" cy="2122457"/>
          </a:xfrm>
          <a:prstGeom prst="flowChartProcess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r>
              <a:rPr lang="pl-PL" sz="1400" dirty="0">
                <a:solidFill>
                  <a:schemeClr val="bg1"/>
                </a:solidFill>
              </a:rPr>
              <a:t>2.Naczelnika/pracownika Wydziału Kształcenia Specjalnego i Pomocy Psychologiczno-Pedagogicznej w Biurze Edukacji*</a:t>
            </a:r>
          </a:p>
        </p:txBody>
      </p:sp>
      <p:sp>
        <p:nvSpPr>
          <p:cNvPr id="190" name="Schemat blokowy: proces 189"/>
          <p:cNvSpPr/>
          <p:nvPr/>
        </p:nvSpPr>
        <p:spPr>
          <a:xfrm>
            <a:off x="6704871" y="4323058"/>
            <a:ext cx="2124542" cy="1045141"/>
          </a:xfrm>
          <a:prstGeom prst="flowChartProcess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r>
              <a:rPr lang="pl-PL" sz="1400" dirty="0">
                <a:solidFill>
                  <a:schemeClr val="bg1"/>
                </a:solidFill>
              </a:rPr>
              <a:t>3.Kuratorium Oświaty w Warszawie o podjętej decyzji</a:t>
            </a:r>
          </a:p>
        </p:txBody>
      </p:sp>
      <p:sp>
        <p:nvSpPr>
          <p:cNvPr id="4125" name="Strzałka w prawo 4124"/>
          <p:cNvSpPr/>
          <p:nvPr/>
        </p:nvSpPr>
        <p:spPr>
          <a:xfrm>
            <a:off x="5420177" y="2442014"/>
            <a:ext cx="1299116" cy="658956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>
              <a:solidFill>
                <a:schemeClr val="bg1"/>
              </a:solidFill>
            </a:endParaRPr>
          </a:p>
        </p:txBody>
      </p:sp>
      <p:sp>
        <p:nvSpPr>
          <p:cNvPr id="206" name="Strzałka w prawo 205"/>
          <p:cNvSpPr/>
          <p:nvPr/>
        </p:nvSpPr>
        <p:spPr>
          <a:xfrm>
            <a:off x="5444349" y="4552148"/>
            <a:ext cx="1260522" cy="658956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>
              <a:solidFill>
                <a:schemeClr val="bg1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292963" y="186570"/>
            <a:ext cx="1156760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i="1" dirty="0"/>
              <a:t>Załącznik nr 4 do Procedury organizacji pracy przedszkoli/szkół prowadzonych przez m.st. Warszawę od 1 września 2020 r. i postępowania prewencyjnego pracowników przedszkoli/szkół oraz rodziców/opiekunów prawnych w czasie zagrożenia epidemicznego</a:t>
            </a:r>
            <a:endParaRPr lang="pl-PL" sz="105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0757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987</TotalTime>
  <Words>213</Words>
  <Application>Microsoft Office PowerPoint</Application>
  <PresentationFormat>Panoramiczny</PresentationFormat>
  <Paragraphs>32</Paragraphs>
  <Slides>2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8" baseType="lpstr">
      <vt:lpstr>Arial</vt:lpstr>
      <vt:lpstr>Arial Unicode MS</vt:lpstr>
      <vt:lpstr>Calibri</vt:lpstr>
      <vt:lpstr>Calibri Light</vt:lpstr>
      <vt:lpstr>Times New Roman</vt:lpstr>
      <vt:lpstr>Office Theme</vt:lpstr>
      <vt:lpstr>Prezentacja programu PowerPoint</vt:lpstr>
      <vt:lpstr>Prezentacja programu PowerPoint</vt:lpstr>
    </vt:vector>
  </TitlesOfParts>
  <Company>Urzad Miasta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Najdzik Krzysztof (ZK)</dc:creator>
  <cp:lastModifiedBy>Monika</cp:lastModifiedBy>
  <cp:revision>187</cp:revision>
  <cp:lastPrinted>2020-08-20T10:58:26Z</cp:lastPrinted>
  <dcterms:created xsi:type="dcterms:W3CDTF">2020-05-18T13:34:56Z</dcterms:created>
  <dcterms:modified xsi:type="dcterms:W3CDTF">2020-09-02T12:29:49Z</dcterms:modified>
</cp:coreProperties>
</file>